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6" r:id="rId2"/>
    <p:sldId id="258" r:id="rId3"/>
    <p:sldId id="272" r:id="rId4"/>
    <p:sldId id="286" r:id="rId5"/>
    <p:sldId id="299" r:id="rId6"/>
    <p:sldId id="300" r:id="rId7"/>
    <p:sldId id="301" r:id="rId8"/>
    <p:sldId id="290" r:id="rId9"/>
    <p:sldId id="302" r:id="rId10"/>
    <p:sldId id="303" r:id="rId11"/>
    <p:sldId id="274" r:id="rId12"/>
    <p:sldId id="275" r:id="rId13"/>
    <p:sldId id="280" r:id="rId14"/>
    <p:sldId id="281" r:id="rId15"/>
    <p:sldId id="282" r:id="rId16"/>
    <p:sldId id="296" r:id="rId17"/>
    <p:sldId id="283" r:id="rId18"/>
    <p:sldId id="294" r:id="rId19"/>
    <p:sldId id="295" r:id="rId20"/>
    <p:sldId id="284" r:id="rId21"/>
    <p:sldId id="285" r:id="rId22"/>
    <p:sldId id="298" r:id="rId23"/>
    <p:sldId id="268" r:id="rId24"/>
    <p:sldId id="267"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06" autoAdjust="0"/>
    <p:restoredTop sz="94660"/>
  </p:normalViewPr>
  <p:slideViewPr>
    <p:cSldViewPr snapToGrid="0">
      <p:cViewPr>
        <p:scale>
          <a:sx n="75" d="100"/>
          <a:sy n="75" d="100"/>
        </p:scale>
        <p:origin x="-1867" y="-259"/>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ltLang="en-US" dirty="0"/>
          </a:p>
        </p:txBody>
      </p:sp>
      <p:sp>
        <p:nvSpPr>
          <p:cNvPr id="133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endParaRPr lang="en-US" altLang="en-US" dirty="0"/>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altLang="en-US" dirty="0"/>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6F47153-3D4C-435A-A3B4-EDDDEA83F6AE}" type="slidenum">
              <a:rPr lang="en-US" altLang="en-US"/>
              <a:pPr>
                <a:defRPr/>
              </a:pPr>
              <a:t>‹#›</a:t>
            </a:fld>
            <a:endParaRPr lang="en-US" altLang="en-US" dirty="0"/>
          </a:p>
        </p:txBody>
      </p:sp>
    </p:spTree>
    <p:extLst>
      <p:ext uri="{BB962C8B-B14F-4D97-AF65-F5344CB8AC3E}">
        <p14:creationId xmlns:p14="http://schemas.microsoft.com/office/powerpoint/2010/main" val="34428879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A897367-BF21-4E14-852D-9872FB9C93A8}" type="slidenum">
              <a:rPr lang="en-US" altLang="en-US" sz="1200"/>
              <a:pPr/>
              <a:t>1</a:t>
            </a:fld>
            <a:endParaRPr lang="en-US" altLang="en-US" sz="120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GB" altLang="en-US" smtClean="0"/>
          </a:p>
        </p:txBody>
      </p:sp>
    </p:spTree>
    <p:extLst>
      <p:ext uri="{BB962C8B-B14F-4D97-AF65-F5344CB8AC3E}">
        <p14:creationId xmlns:p14="http://schemas.microsoft.com/office/powerpoint/2010/main" val="333589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A67B16-29DB-482A-A3FC-5CA45B61F919}" type="slidenum">
              <a:rPr lang="en-US" altLang="en-US" sz="1200"/>
              <a:pPr/>
              <a:t>2</a:t>
            </a:fld>
            <a:endParaRPr lang="en-US" altLang="en-US" sz="120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smtClean="0"/>
          </a:p>
        </p:txBody>
      </p:sp>
    </p:spTree>
    <p:extLst>
      <p:ext uri="{BB962C8B-B14F-4D97-AF65-F5344CB8AC3E}">
        <p14:creationId xmlns:p14="http://schemas.microsoft.com/office/powerpoint/2010/main" val="63114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84F87C-EEC2-4DDB-9372-8EB9FFAA9EB6}" type="slidenum">
              <a:rPr lang="en-US" altLang="en-US" sz="1200"/>
              <a:pPr/>
              <a:t>24</a:t>
            </a:fld>
            <a:endParaRPr lang="en-US" altLang="en-US" sz="1200" dirty="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en-GB" altLang="en-US" dirty="0" smtClean="0"/>
          </a:p>
        </p:txBody>
      </p:sp>
    </p:spTree>
    <p:extLst>
      <p:ext uri="{BB962C8B-B14F-4D97-AF65-F5344CB8AC3E}">
        <p14:creationId xmlns:p14="http://schemas.microsoft.com/office/powerpoint/2010/main" val="280303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corporate1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Rectangle 2"/>
          <p:cNvSpPr>
            <a:spLocks noGrp="1" noChangeArrowheads="1"/>
          </p:cNvSpPr>
          <p:nvPr>
            <p:ph type="ctrTitle"/>
          </p:nvPr>
        </p:nvSpPr>
        <p:spPr>
          <a:xfrm>
            <a:off x="685800" y="1752600"/>
            <a:ext cx="7772400" cy="1143000"/>
          </a:xfrm>
        </p:spPr>
        <p:txBody>
          <a:bodyPr/>
          <a:lstStyle>
            <a:lvl1pPr>
              <a:defRPr/>
            </a:lvl1pPr>
          </a:lstStyle>
          <a:p>
            <a:pPr lvl="0"/>
            <a:r>
              <a:rPr lang="en-US" altLang="en-US" noProof="0" smtClean="0"/>
              <a:t>Click to edit Master title style</a:t>
            </a:r>
          </a:p>
        </p:txBody>
      </p:sp>
      <p:sp>
        <p:nvSpPr>
          <p:cNvPr id="2051" name="Rectangle 3"/>
          <p:cNvSpPr>
            <a:spLocks noGrp="1" noChangeArrowheads="1"/>
          </p:cNvSpPr>
          <p:nvPr>
            <p:ph type="subTitle" idx="1"/>
          </p:nvPr>
        </p:nvSpPr>
        <p:spPr>
          <a:xfrm>
            <a:off x="1524000" y="3352800"/>
            <a:ext cx="6400800" cy="1752600"/>
          </a:xfrm>
        </p:spPr>
        <p:txBody>
          <a:bodyPr/>
          <a:lstStyle>
            <a:lvl1pPr marL="0" indent="0">
              <a:buFont typeface="Wingdings 2" panose="05020102010507070707" pitchFamily="18" charset="2"/>
              <a:buNone/>
              <a:defRPr/>
            </a:lvl1pPr>
          </a:lstStyle>
          <a:p>
            <a:pPr lvl="0"/>
            <a:r>
              <a:rPr lang="en-US" altLang="en-US" noProof="0" smtClean="0"/>
              <a:t>Click to edit Master subtitle style</a:t>
            </a:r>
          </a:p>
        </p:txBody>
      </p:sp>
      <p:sp>
        <p:nvSpPr>
          <p:cNvPr id="5" name="Rectangle 4"/>
          <p:cNvSpPr>
            <a:spLocks noGrp="1" noChangeArrowheads="1"/>
          </p:cNvSpPr>
          <p:nvPr>
            <p:ph type="dt" sz="half" idx="10"/>
          </p:nvPr>
        </p:nvSpPr>
        <p:spPr>
          <a:xfrm>
            <a:off x="6858000" y="5638800"/>
            <a:ext cx="1600200" cy="457200"/>
          </a:xfrm>
        </p:spPr>
        <p:txBody>
          <a:bodyPr/>
          <a:lstStyle>
            <a:lvl1pPr>
              <a:defRPr smtClean="0"/>
            </a:lvl1pPr>
          </a:lstStyle>
          <a:p>
            <a:pPr>
              <a:defRPr/>
            </a:pPr>
            <a:endParaRPr lang="en-US" altLang="en-US" dirty="0"/>
          </a:p>
        </p:txBody>
      </p:sp>
      <p:sp>
        <p:nvSpPr>
          <p:cNvPr id="6" name="Rectangle 5"/>
          <p:cNvSpPr>
            <a:spLocks noGrp="1" noChangeArrowheads="1"/>
          </p:cNvSpPr>
          <p:nvPr>
            <p:ph type="ftr" sz="quarter" idx="11"/>
          </p:nvPr>
        </p:nvSpPr>
        <p:spPr>
          <a:xfrm>
            <a:off x="3124200" y="6248400"/>
            <a:ext cx="2895600" cy="457200"/>
          </a:xfrm>
        </p:spPr>
        <p:txBody>
          <a:bodyPr/>
          <a:lstStyle>
            <a:lvl1pPr>
              <a:defRPr smtClean="0"/>
            </a:lvl1pPr>
          </a:lstStyle>
          <a:p>
            <a:pPr>
              <a:defRPr/>
            </a:pPr>
            <a:endParaRPr lang="en-US" altLang="en-US" dirty="0"/>
          </a:p>
        </p:txBody>
      </p:sp>
    </p:spTree>
    <p:extLst>
      <p:ext uri="{BB962C8B-B14F-4D97-AF65-F5344CB8AC3E}">
        <p14:creationId xmlns:p14="http://schemas.microsoft.com/office/powerpoint/2010/main" val="1157210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E35BD72-F67D-46DE-83D8-4208F0999809}" type="slidenum">
              <a:rPr lang="en-US" altLang="en-US"/>
              <a:pPr>
                <a:defRPr/>
              </a:pPr>
              <a:t>‹#›</a:t>
            </a:fld>
            <a:endParaRPr lang="en-US" altLang="en-US" dirty="0"/>
          </a:p>
        </p:txBody>
      </p:sp>
    </p:spTree>
    <p:extLst>
      <p:ext uri="{BB962C8B-B14F-4D97-AF65-F5344CB8AC3E}">
        <p14:creationId xmlns:p14="http://schemas.microsoft.com/office/powerpoint/2010/main" val="345958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5626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304800"/>
            <a:ext cx="5676900" cy="5562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DA942A2-F800-483C-A715-62E7584FECDC}" type="slidenum">
              <a:rPr lang="en-US" altLang="en-US"/>
              <a:pPr>
                <a:defRPr/>
              </a:pPr>
              <a:t>‹#›</a:t>
            </a:fld>
            <a:endParaRPr lang="en-US" altLang="en-US" dirty="0"/>
          </a:p>
        </p:txBody>
      </p:sp>
    </p:spTree>
    <p:extLst>
      <p:ext uri="{BB962C8B-B14F-4D97-AF65-F5344CB8AC3E}">
        <p14:creationId xmlns:p14="http://schemas.microsoft.com/office/powerpoint/2010/main" val="1394073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685800" y="1981200"/>
            <a:ext cx="7772400" cy="3886200"/>
          </a:xfrm>
        </p:spPr>
        <p:txBody>
          <a:bodyPr/>
          <a:lstStyle/>
          <a:p>
            <a:pPr lvl="0"/>
            <a:endParaRPr lang="en-GB" noProof="0" dirty="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AAE4913-A75B-43C6-8C21-5F64C0E638A4}" type="slidenum">
              <a:rPr lang="en-US" altLang="en-US"/>
              <a:pPr>
                <a:defRPr/>
              </a:pPr>
              <a:t>‹#›</a:t>
            </a:fld>
            <a:endParaRPr lang="en-US" altLang="en-US" dirty="0"/>
          </a:p>
        </p:txBody>
      </p:sp>
    </p:spTree>
    <p:extLst>
      <p:ext uri="{BB962C8B-B14F-4D97-AF65-F5344CB8AC3E}">
        <p14:creationId xmlns:p14="http://schemas.microsoft.com/office/powerpoint/2010/main" val="284658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85800" y="1981200"/>
            <a:ext cx="38100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CECD3700-B0ED-4AB8-9E0A-03062B5713C4}" type="slidenum">
              <a:rPr lang="en-US" altLang="en-US"/>
              <a:pPr>
                <a:defRPr/>
              </a:pPr>
              <a:t>‹#›</a:t>
            </a:fld>
            <a:endParaRPr lang="en-US" altLang="en-US" dirty="0"/>
          </a:p>
        </p:txBody>
      </p:sp>
    </p:spTree>
    <p:extLst>
      <p:ext uri="{BB962C8B-B14F-4D97-AF65-F5344CB8AC3E}">
        <p14:creationId xmlns:p14="http://schemas.microsoft.com/office/powerpoint/2010/main" val="141413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D959606-847B-49F3-AC1D-5DFF4B5C0F72}" type="slidenum">
              <a:rPr lang="en-US" altLang="en-US"/>
              <a:pPr>
                <a:defRPr/>
              </a:pPr>
              <a:t>‹#›</a:t>
            </a:fld>
            <a:endParaRPr lang="en-US" altLang="en-US" dirty="0"/>
          </a:p>
        </p:txBody>
      </p:sp>
    </p:spTree>
    <p:extLst>
      <p:ext uri="{BB962C8B-B14F-4D97-AF65-F5344CB8AC3E}">
        <p14:creationId xmlns:p14="http://schemas.microsoft.com/office/powerpoint/2010/main" val="81288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DEA2B7D-8B4B-404E-9230-ECF0B67CC385}" type="slidenum">
              <a:rPr lang="en-US" altLang="en-US"/>
              <a:pPr>
                <a:defRPr/>
              </a:pPr>
              <a:t>‹#›</a:t>
            </a:fld>
            <a:endParaRPr lang="en-US" altLang="en-US" dirty="0"/>
          </a:p>
        </p:txBody>
      </p:sp>
    </p:spTree>
    <p:extLst>
      <p:ext uri="{BB962C8B-B14F-4D97-AF65-F5344CB8AC3E}">
        <p14:creationId xmlns:p14="http://schemas.microsoft.com/office/powerpoint/2010/main" val="231324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4C2BC80E-D178-41AF-950C-30927151E81F}" type="slidenum">
              <a:rPr lang="en-US" altLang="en-US"/>
              <a:pPr>
                <a:defRPr/>
              </a:pPr>
              <a:t>‹#›</a:t>
            </a:fld>
            <a:endParaRPr lang="en-US" altLang="en-US" dirty="0"/>
          </a:p>
        </p:txBody>
      </p:sp>
    </p:spTree>
    <p:extLst>
      <p:ext uri="{BB962C8B-B14F-4D97-AF65-F5344CB8AC3E}">
        <p14:creationId xmlns:p14="http://schemas.microsoft.com/office/powerpoint/2010/main" val="98539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188E293D-A0DD-4FE3-92A4-F59EFAACC0BC}" type="slidenum">
              <a:rPr lang="en-US" altLang="en-US"/>
              <a:pPr>
                <a:defRPr/>
              </a:pPr>
              <a:t>‹#›</a:t>
            </a:fld>
            <a:endParaRPr lang="en-US" altLang="en-US" dirty="0"/>
          </a:p>
        </p:txBody>
      </p:sp>
    </p:spTree>
    <p:extLst>
      <p:ext uri="{BB962C8B-B14F-4D97-AF65-F5344CB8AC3E}">
        <p14:creationId xmlns:p14="http://schemas.microsoft.com/office/powerpoint/2010/main" val="1778723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270BA156-580F-4567-962C-8996A671A018}" type="slidenum">
              <a:rPr lang="en-US" altLang="en-US"/>
              <a:pPr>
                <a:defRPr/>
              </a:pPr>
              <a:t>‹#›</a:t>
            </a:fld>
            <a:endParaRPr lang="en-US" altLang="en-US" dirty="0"/>
          </a:p>
        </p:txBody>
      </p:sp>
    </p:spTree>
    <p:extLst>
      <p:ext uri="{BB962C8B-B14F-4D97-AF65-F5344CB8AC3E}">
        <p14:creationId xmlns:p14="http://schemas.microsoft.com/office/powerpoint/2010/main" val="788878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5095795B-3B16-4051-9603-410E0E7F6967}" type="slidenum">
              <a:rPr lang="en-US" altLang="en-US"/>
              <a:pPr>
                <a:defRPr/>
              </a:pPr>
              <a:t>‹#›</a:t>
            </a:fld>
            <a:endParaRPr lang="en-US" altLang="en-US" dirty="0"/>
          </a:p>
        </p:txBody>
      </p:sp>
    </p:spTree>
    <p:extLst>
      <p:ext uri="{BB962C8B-B14F-4D97-AF65-F5344CB8AC3E}">
        <p14:creationId xmlns:p14="http://schemas.microsoft.com/office/powerpoint/2010/main" val="124010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8E4CC86C-CC37-47DA-B947-758108A9A06D}" type="slidenum">
              <a:rPr lang="en-US" altLang="en-US"/>
              <a:pPr>
                <a:defRPr/>
              </a:pPr>
              <a:t>‹#›</a:t>
            </a:fld>
            <a:endParaRPr lang="en-US" altLang="en-US" dirty="0"/>
          </a:p>
        </p:txBody>
      </p:sp>
    </p:spTree>
    <p:extLst>
      <p:ext uri="{BB962C8B-B14F-4D97-AF65-F5344CB8AC3E}">
        <p14:creationId xmlns:p14="http://schemas.microsoft.com/office/powerpoint/2010/main" val="823466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FB00BF6-D1E1-4B4A-8AAC-0F893BAD94EF}" type="slidenum">
              <a:rPr lang="en-US" altLang="en-US"/>
              <a:pPr>
                <a:defRPr/>
              </a:pPr>
              <a:t>‹#›</a:t>
            </a:fld>
            <a:endParaRPr lang="en-US" altLang="en-US" dirty="0"/>
          </a:p>
        </p:txBody>
      </p:sp>
    </p:spTree>
    <p:extLst>
      <p:ext uri="{BB962C8B-B14F-4D97-AF65-F5344CB8AC3E}">
        <p14:creationId xmlns:p14="http://schemas.microsoft.com/office/powerpoint/2010/main" val="371245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descr="corporate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685800" y="1981200"/>
            <a:ext cx="77724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2" name="Rectangle 4"/>
          <p:cNvSpPr>
            <a:spLocks noGrp="1" noChangeArrowheads="1"/>
          </p:cNvSpPr>
          <p:nvPr>
            <p:ph type="dt" sz="half" idx="2"/>
          </p:nvPr>
        </p:nvSpPr>
        <p:spPr bwMode="auto">
          <a:xfrm>
            <a:off x="685800" y="6172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atin typeface="+mn-lt"/>
              </a:defRPr>
            </a:lvl1pPr>
          </a:lstStyle>
          <a:p>
            <a:pPr>
              <a:defRPr/>
            </a:pPr>
            <a:endParaRPr lang="en-US" altLang="en-US" dirty="0"/>
          </a:p>
        </p:txBody>
      </p:sp>
      <p:sp>
        <p:nvSpPr>
          <p:cNvPr id="1029" name="Rectangle 5"/>
          <p:cNvSpPr>
            <a:spLocks noGrp="1" noChangeArrowheads="1"/>
          </p:cNvSpPr>
          <p:nvPr>
            <p:ph type="ftr" sz="quarter" idx="3"/>
          </p:nvPr>
        </p:nvSpPr>
        <p:spPr bwMode="auto">
          <a:xfrm>
            <a:off x="3124200" y="61722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atin typeface="+mn-lt"/>
              </a:defRPr>
            </a:lvl1pPr>
          </a:lstStyle>
          <a:p>
            <a:pPr>
              <a:defRPr/>
            </a:pPr>
            <a:endParaRPr lang="en-US" altLang="en-US" dirty="0"/>
          </a:p>
        </p:txBody>
      </p:sp>
      <p:sp>
        <p:nvSpPr>
          <p:cNvPr id="1030" name="Rectangle 6"/>
          <p:cNvSpPr>
            <a:spLocks noGrp="1" noChangeArrowheads="1"/>
          </p:cNvSpPr>
          <p:nvPr>
            <p:ph type="sldNum" sz="quarter" idx="4"/>
          </p:nvPr>
        </p:nvSpPr>
        <p:spPr bwMode="auto">
          <a:xfrm>
            <a:off x="6553200" y="6172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atin typeface="+mn-lt"/>
              </a:defRPr>
            </a:lvl1pPr>
          </a:lstStyle>
          <a:p>
            <a:pPr>
              <a:defRPr/>
            </a:pPr>
            <a:fld id="{29403D68-DFBB-44ED-AFAB-F9613ECE12DD}"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75"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rtl="0" eaLnBrk="0" fontAlgn="base" hangingPunct="0">
        <a:spcBef>
          <a:spcPct val="0"/>
        </a:spcBef>
        <a:spcAft>
          <a:spcPct val="0"/>
        </a:spcAft>
        <a:defRPr sz="3000" kern="12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Verdana" panose="020B0604030504040204" pitchFamily="34" charset="0"/>
        </a:defRPr>
      </a:lvl2pPr>
      <a:lvl3pPr algn="l" rtl="0" eaLnBrk="0" fontAlgn="base" hangingPunct="0">
        <a:spcBef>
          <a:spcPct val="0"/>
        </a:spcBef>
        <a:spcAft>
          <a:spcPct val="0"/>
        </a:spcAft>
        <a:defRPr sz="3000">
          <a:solidFill>
            <a:schemeClr val="tx2"/>
          </a:solidFill>
          <a:latin typeface="Verdana" panose="020B0604030504040204" pitchFamily="34" charset="0"/>
        </a:defRPr>
      </a:lvl3pPr>
      <a:lvl4pPr algn="l" rtl="0" eaLnBrk="0" fontAlgn="base" hangingPunct="0">
        <a:spcBef>
          <a:spcPct val="0"/>
        </a:spcBef>
        <a:spcAft>
          <a:spcPct val="0"/>
        </a:spcAft>
        <a:defRPr sz="3000">
          <a:solidFill>
            <a:schemeClr val="tx2"/>
          </a:solidFill>
          <a:latin typeface="Verdana" panose="020B0604030504040204" pitchFamily="34" charset="0"/>
        </a:defRPr>
      </a:lvl4pPr>
      <a:lvl5pPr algn="l" rtl="0" eaLnBrk="0" fontAlgn="base" hangingPunct="0">
        <a:spcBef>
          <a:spcPct val="0"/>
        </a:spcBef>
        <a:spcAft>
          <a:spcPct val="0"/>
        </a:spcAft>
        <a:defRPr sz="3000">
          <a:solidFill>
            <a:schemeClr val="tx2"/>
          </a:solidFill>
          <a:latin typeface="Verdana" panose="020B0604030504040204" pitchFamily="34" charset="0"/>
        </a:defRPr>
      </a:lvl5pPr>
      <a:lvl6pPr marL="457200" algn="l" rtl="0" fontAlgn="base">
        <a:spcBef>
          <a:spcPct val="0"/>
        </a:spcBef>
        <a:spcAft>
          <a:spcPct val="0"/>
        </a:spcAft>
        <a:defRPr sz="3000">
          <a:solidFill>
            <a:schemeClr val="tx2"/>
          </a:solidFill>
          <a:latin typeface="Verdana" panose="020B0604030504040204" pitchFamily="34" charset="0"/>
        </a:defRPr>
      </a:lvl6pPr>
      <a:lvl7pPr marL="914400" algn="l" rtl="0" fontAlgn="base">
        <a:spcBef>
          <a:spcPct val="0"/>
        </a:spcBef>
        <a:spcAft>
          <a:spcPct val="0"/>
        </a:spcAft>
        <a:defRPr sz="3000">
          <a:solidFill>
            <a:schemeClr val="tx2"/>
          </a:solidFill>
          <a:latin typeface="Verdana" panose="020B0604030504040204" pitchFamily="34" charset="0"/>
        </a:defRPr>
      </a:lvl7pPr>
      <a:lvl8pPr marL="1371600" algn="l" rtl="0" fontAlgn="base">
        <a:spcBef>
          <a:spcPct val="0"/>
        </a:spcBef>
        <a:spcAft>
          <a:spcPct val="0"/>
        </a:spcAft>
        <a:defRPr sz="3000">
          <a:solidFill>
            <a:schemeClr val="tx2"/>
          </a:solidFill>
          <a:latin typeface="Verdana" panose="020B0604030504040204" pitchFamily="34" charset="0"/>
        </a:defRPr>
      </a:lvl8pPr>
      <a:lvl9pPr marL="1828800" algn="l" rtl="0" fontAlgn="base">
        <a:spcBef>
          <a:spcPct val="0"/>
        </a:spcBef>
        <a:spcAft>
          <a:spcPct val="0"/>
        </a:spcAft>
        <a:defRPr sz="3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accent1"/>
        </a:buClr>
        <a:buSzPct val="80000"/>
        <a:buFont typeface="Wingdings 2" panose="05020102010507070707" pitchFamily="18" charset="2"/>
        <a:buChar char=""/>
        <a:defRPr sz="25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25000"/>
        <a:buChar char="•"/>
        <a:defRPr sz="22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0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Comic Sans MS" panose="030F0702030302020204" pitchFamily="66"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p:txBody>
          <a:bodyPr/>
          <a:lstStyle/>
          <a:p>
            <a:pPr eaLnBrk="1" hangingPunct="1"/>
            <a:r>
              <a:rPr lang="en-US" altLang="en-US" dirty="0" smtClean="0"/>
              <a:t>MAYUR PAINTS WEBSITE</a:t>
            </a:r>
          </a:p>
        </p:txBody>
      </p:sp>
      <p:sp>
        <p:nvSpPr>
          <p:cNvPr id="4099" name="Rectangle 5"/>
          <p:cNvSpPr>
            <a:spLocks noGrp="1" noChangeArrowheads="1"/>
          </p:cNvSpPr>
          <p:nvPr>
            <p:ph type="subTitle" idx="1"/>
          </p:nvPr>
        </p:nvSpPr>
        <p:spPr/>
        <p:txBody>
          <a:bodyPr/>
          <a:lstStyle/>
          <a:p>
            <a:pPr eaLnBrk="1" hangingPunct="1"/>
            <a:r>
              <a:rPr lang="en-GB" altLang="en-US" dirty="0" smtClean="0"/>
              <a:t>Presenter Name:-</a:t>
            </a:r>
          </a:p>
          <a:p>
            <a:pPr eaLnBrk="1" hangingPunct="1"/>
            <a:r>
              <a:rPr lang="en-GB" altLang="en-US" dirty="0"/>
              <a:t>	</a:t>
            </a:r>
            <a:r>
              <a:rPr lang="en-GB" altLang="en-US" dirty="0" smtClean="0"/>
              <a:t>	  Rishabh </a:t>
            </a:r>
            <a:r>
              <a:rPr lang="en-GB" altLang="en-US" dirty="0" err="1" smtClean="0"/>
              <a:t>Malhotra</a:t>
            </a:r>
            <a:endParaRPr lang="en-GB" altLang="en-US" dirty="0" smtClean="0"/>
          </a:p>
          <a:p>
            <a:pPr eaLnBrk="1" hangingPunct="1"/>
            <a:r>
              <a:rPr lang="en-GB" altLang="en-US" dirty="0" smtClean="0"/>
              <a:t>		  Enrol. No: 02596302714</a:t>
            </a:r>
          </a:p>
          <a:p>
            <a:pPr eaLnBrk="1" hangingPunct="1"/>
            <a:r>
              <a:rPr lang="en-GB" altLang="en-US" dirty="0"/>
              <a:t>	</a:t>
            </a:r>
            <a:r>
              <a:rPr lang="en-GB" altLang="en-US" dirty="0" smtClean="0"/>
              <a:t>	  </a:t>
            </a:r>
            <a:r>
              <a:rPr lang="en-GB" altLang="en-US" dirty="0" err="1" smtClean="0"/>
              <a:t>Btech</a:t>
            </a:r>
            <a:r>
              <a:rPr lang="en-GB" altLang="en-US" dirty="0" smtClean="0"/>
              <a:t> (CSE) – 5</a:t>
            </a:r>
            <a:r>
              <a:rPr lang="en-GB" altLang="en-US" baseline="30000" dirty="0" smtClean="0"/>
              <a:t>th</a:t>
            </a:r>
            <a:r>
              <a:rPr lang="en-GB" altLang="en-US" dirty="0" smtClean="0"/>
              <a:t> SEM</a:t>
            </a:r>
            <a:endParaRPr lang="en-US" altLang="en-US" dirty="0" smtClean="0"/>
          </a:p>
        </p:txBody>
      </p:sp>
      <p:pic>
        <p:nvPicPr>
          <p:cNvPr id="4" name="Picture 8" descr="C:\Users\RISHABH-PC\Desktop\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960" y="82929"/>
            <a:ext cx="3258925" cy="180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Tools Used</a:t>
            </a:r>
            <a:endParaRPr lang="en-US" dirty="0"/>
          </a:p>
        </p:txBody>
      </p:sp>
      <p:sp>
        <p:nvSpPr>
          <p:cNvPr id="3" name="Content Placeholder 2"/>
          <p:cNvSpPr>
            <a:spLocks noGrp="1"/>
          </p:cNvSpPr>
          <p:nvPr>
            <p:ph idx="1"/>
          </p:nvPr>
        </p:nvSpPr>
        <p:spPr/>
        <p:txBody>
          <a:bodyPr/>
          <a:lstStyle/>
          <a:p>
            <a:r>
              <a:rPr lang="en-US" dirty="0" err="1" smtClean="0"/>
              <a:t>Xamp</a:t>
            </a:r>
            <a:r>
              <a:rPr lang="en-US" dirty="0" smtClean="0"/>
              <a:t> Control panel to test </a:t>
            </a:r>
            <a:r>
              <a:rPr lang="en-US" dirty="0" err="1" smtClean="0"/>
              <a:t>php,As</a:t>
            </a:r>
            <a:r>
              <a:rPr lang="en-US" dirty="0" smtClean="0"/>
              <a:t> they run on only servers.</a:t>
            </a:r>
            <a:endParaRPr lang="en-US" dirty="0"/>
          </a:p>
        </p:txBody>
      </p:sp>
      <p:pic>
        <p:nvPicPr>
          <p:cNvPr id="4" name="Picture 3" descr="C:\Users\RISHABH-PC\Desktop\imagesssss\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98121">
            <a:off x="312921" y="3915112"/>
            <a:ext cx="3738073" cy="1971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RISHABH-PC\Desktop\imagesssss\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90" y="3373120"/>
            <a:ext cx="4741138" cy="303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196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7669" y="2967335"/>
            <a:ext cx="6608669" cy="1323439"/>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8000" b="1" cap="none" spc="0" dirty="0" smtClean="0">
                <a:ln w="50800"/>
                <a:solidFill>
                  <a:schemeClr val="bg1">
                    <a:shade val="50000"/>
                  </a:schemeClr>
                </a:solidFill>
                <a:effectLst/>
                <a:latin typeface="Stencil Std" pitchFamily="82" charset="0"/>
              </a:rPr>
              <a:t>SNAPSHOTS</a:t>
            </a:r>
            <a:endParaRPr lang="en-US" sz="8000" b="1" cap="none" spc="0" dirty="0">
              <a:ln w="50800"/>
              <a:solidFill>
                <a:schemeClr val="bg1">
                  <a:shade val="50000"/>
                </a:schemeClr>
              </a:solidFill>
              <a:effectLst/>
              <a:latin typeface="Stencil Std" pitchFamily="82" charset="0"/>
            </a:endParaRPr>
          </a:p>
        </p:txBody>
      </p:sp>
    </p:spTree>
    <p:extLst>
      <p:ext uri="{BB962C8B-B14F-4D97-AF65-F5344CB8AC3E}">
        <p14:creationId xmlns:p14="http://schemas.microsoft.com/office/powerpoint/2010/main" val="1293905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HOME PAGE</a:t>
            </a:r>
            <a:endParaRPr 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7285" y="1574800"/>
            <a:ext cx="8661417" cy="412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87680" y="5910905"/>
            <a:ext cx="7924800" cy="83099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section consists of a carousel made using JavaScript and Jquery</a:t>
            </a:r>
            <a:endParaRPr lang="en-US" b="1" cap="none" spc="0" dirty="0">
              <a:ln w="11430"/>
              <a:solidFill>
                <a:schemeClr val="bg2"/>
              </a:solidFill>
            </a:endParaRPr>
          </a:p>
        </p:txBody>
      </p:sp>
    </p:spTree>
    <p:extLst>
      <p:ext uri="{BB962C8B-B14F-4D97-AF65-F5344CB8AC3E}">
        <p14:creationId xmlns:p14="http://schemas.microsoft.com/office/powerpoint/2010/main" val="296381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33" y="136017"/>
            <a:ext cx="8692668" cy="3180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53" y="3534857"/>
            <a:ext cx="8692668" cy="2989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749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ABOUT US PAGE</a:t>
            </a:r>
            <a:endParaRPr lang="en-US" dirty="0"/>
          </a:p>
        </p:txBody>
      </p:sp>
      <p:sp>
        <p:nvSpPr>
          <p:cNvPr id="7" name="Rectangle 6"/>
          <p:cNvSpPr/>
          <p:nvPr/>
        </p:nvSpPr>
        <p:spPr>
          <a:xfrm>
            <a:off x="180220" y="5180183"/>
            <a:ext cx="8611710" cy="1384995"/>
          </a:xfrm>
          <a:prstGeom prst="rect">
            <a:avLst/>
          </a:prstGeom>
          <a:noFill/>
        </p:spPr>
        <p:txBody>
          <a:bodyPr wrap="square" lIns="91440" tIns="45720" rIns="91440" bIns="45720">
            <a:spAutoFit/>
          </a:bodyPr>
          <a:lstStyle/>
          <a:p>
            <a:pPr algn="just"/>
            <a:endParaRPr lang="en-US" sz="2800" cap="none" spc="0" dirty="0" smtClean="0">
              <a:ln w="1905"/>
              <a:solidFill>
                <a:schemeClr val="accent4"/>
              </a:solidFill>
              <a:effectLst>
                <a:innerShdw blurRad="69850" dist="43180" dir="5400000">
                  <a:srgbClr val="000000">
                    <a:alpha val="65000"/>
                  </a:srgbClr>
                </a:innerShdw>
              </a:effectLst>
            </a:endParaRPr>
          </a:p>
          <a:p>
            <a:pPr algn="just"/>
            <a:r>
              <a:rPr lang="en-US" sz="2800" cap="none" spc="0" dirty="0" smtClean="0">
                <a:ln w="1905"/>
                <a:solidFill>
                  <a:schemeClr val="accent4"/>
                </a:solidFill>
                <a:effectLst>
                  <a:innerShdw blurRad="69850" dist="43180" dir="5400000">
                    <a:srgbClr val="000000">
                      <a:alpha val="65000"/>
                    </a:srgbClr>
                  </a:innerShdw>
                </a:effectLst>
              </a:rPr>
              <a:t>This is the about us page of the website which tells about employees of the company</a:t>
            </a:r>
            <a:endParaRPr lang="en-US" sz="2800" cap="none" spc="0" dirty="0">
              <a:ln w="1905"/>
              <a:solidFill>
                <a:schemeClr val="accent4"/>
              </a:solidFill>
              <a:effectLst>
                <a:innerShdw blurRad="69850" dist="43180" dir="5400000">
                  <a:srgbClr val="000000">
                    <a:alpha val="65000"/>
                  </a:srgbClr>
                </a:innerShdw>
              </a:effectLs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 y="1219200"/>
            <a:ext cx="7924800" cy="410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612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PAGE</a:t>
            </a:r>
            <a:endParaRPr lang="en-US" dirty="0"/>
          </a:p>
        </p:txBody>
      </p:sp>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58135" y="1234901"/>
            <a:ext cx="7772400" cy="373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550" y="4906000"/>
            <a:ext cx="8363010" cy="1754326"/>
          </a:xfrm>
          <a:prstGeom prst="rect">
            <a:avLst/>
          </a:prstGeom>
          <a:noFill/>
        </p:spPr>
        <p:txBody>
          <a:bodyPr wrap="square" lIns="91440" tIns="45720" rIns="91440" bIns="45720">
            <a:spAutoFit/>
          </a:bodyPr>
          <a:lstStyle/>
          <a:p>
            <a:pPr algn="ct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This is the Services page and all the icons used here are from font awesome,</a:t>
            </a:r>
          </a:p>
          <a:p>
            <a:pPr algn="ct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icons library</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3947086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 y="182879"/>
            <a:ext cx="8900160" cy="436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65760" y="4846320"/>
            <a:ext cx="8290560" cy="1754326"/>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This is the testimonials section</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909234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080" y="182880"/>
            <a:ext cx="7772400" cy="1143000"/>
          </a:xfrm>
        </p:spPr>
        <p:txBody>
          <a:bodyPr/>
          <a:lstStyle/>
          <a:p>
            <a:pPr algn="ctr"/>
            <a:r>
              <a:rPr lang="en-US" dirty="0" smtClean="0"/>
              <a:t>PAINTS PAGE</a:t>
            </a:r>
            <a:endParaRPr lang="en-US"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140" y="1119201"/>
            <a:ext cx="8173720" cy="391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1280" y="5131414"/>
            <a:ext cx="9062720" cy="2246769"/>
          </a:xfrm>
          <a:prstGeom prst="rect">
            <a:avLst/>
          </a:prstGeom>
          <a:noFill/>
        </p:spPr>
        <p:txBody>
          <a:bodyPr wrap="square" lIns="91440" tIns="45720" rIns="91440" bIns="45720">
            <a:spAutoFit/>
          </a:bodyPr>
          <a:lstStyle/>
          <a:p>
            <a:pPr lvl="0" algn="ctr"/>
            <a:r>
              <a:rPr lang="en-US" sz="2800" b="1" dirty="0">
                <a:ln w="1905"/>
                <a:solidFill>
                  <a:schemeClr val="accent1">
                    <a:lumMod val="20000"/>
                    <a:lumOff val="80000"/>
                  </a:schemeClr>
                </a:solidFill>
                <a:effectLst>
                  <a:innerShdw blurRad="69850" dist="43180" dir="5400000">
                    <a:srgbClr val="000000">
                      <a:alpha val="65000"/>
                    </a:srgbClr>
                  </a:innerShdw>
                </a:effectLst>
              </a:rPr>
              <a:t>This is the paints page it will display the different paints that the company majoritarily deals with .Here I also used the filter to sort the different types of paints like enamel</a:t>
            </a:r>
            <a:r>
              <a:rPr lang="en-US" sz="2800" b="1" dirty="0" smtClean="0">
                <a:ln w="1905"/>
                <a:solidFill>
                  <a:schemeClr val="accent1">
                    <a:lumMod val="20000"/>
                    <a:lumOff val="80000"/>
                  </a:schemeClr>
                </a:solidFill>
                <a:effectLst>
                  <a:innerShdw blurRad="69850" dist="43180" dir="5400000">
                    <a:srgbClr val="000000">
                      <a:alpha val="65000"/>
                    </a:srgbClr>
                  </a:innerShdw>
                </a:effectLst>
              </a:rPr>
              <a:t>, emulsion </a:t>
            </a:r>
            <a:r>
              <a:rPr lang="en-US" sz="2800" b="1" dirty="0">
                <a:ln w="1905"/>
                <a:solidFill>
                  <a:schemeClr val="accent1">
                    <a:lumMod val="20000"/>
                    <a:lumOff val="80000"/>
                  </a:schemeClr>
                </a:solidFill>
                <a:effectLst>
                  <a:innerShdw blurRad="69850" dist="43180" dir="5400000">
                    <a:srgbClr val="000000">
                      <a:alpha val="65000"/>
                    </a:srgbClr>
                  </a:innerShdw>
                </a:effectLst>
              </a:rPr>
              <a:t>and distemper</a:t>
            </a:r>
          </a:p>
          <a:p>
            <a:pPr algn="ctr"/>
            <a:endParaRPr lang="en-US" sz="2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177056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74" y="121919"/>
            <a:ext cx="7993459" cy="475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79634" y="2967335"/>
            <a:ext cx="184731" cy="923330"/>
          </a:xfrm>
          <a:prstGeom prst="rect">
            <a:avLst/>
          </a:prstGeom>
          <a:noFill/>
        </p:spPr>
        <p:txBody>
          <a:bodyPr wrap="none" lIns="91440" tIns="45720" rIns="91440" bIns="45720">
            <a:spAutoFit/>
          </a:bodyPr>
          <a:lstStyle/>
          <a:p>
            <a:pPr algn="ct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Rectangle 2"/>
          <p:cNvSpPr/>
          <p:nvPr/>
        </p:nvSpPr>
        <p:spPr>
          <a:xfrm>
            <a:off x="909611" y="5109091"/>
            <a:ext cx="7509508" cy="1200329"/>
          </a:xfrm>
          <a:prstGeom prst="rect">
            <a:avLst/>
          </a:prstGeom>
        </p:spPr>
        <p:txBody>
          <a:bodyPr wrap="square">
            <a:spAutoFit/>
          </a:bodyPr>
          <a:lstStyle/>
          <a:p>
            <a:pPr lvl="0" algn="ctr"/>
            <a:r>
              <a:rPr lang="en-US" b="1" dirty="0" smtClean="0">
                <a:ln w="1905"/>
                <a:solidFill>
                  <a:schemeClr val="accent1">
                    <a:lumMod val="20000"/>
                    <a:lumOff val="80000"/>
                  </a:schemeClr>
                </a:solidFill>
                <a:effectLst>
                  <a:innerShdw blurRad="69850" dist="43180" dir="5400000">
                    <a:srgbClr val="000000">
                      <a:alpha val="65000"/>
                    </a:srgbClr>
                  </a:innerShdw>
                </a:effectLst>
              </a:rPr>
              <a:t>If you hover on any of the paint image you would be provided with a </a:t>
            </a:r>
            <a:r>
              <a:rPr lang="en-US" b="1" dirty="0" err="1" smtClean="0">
                <a:ln w="1905"/>
                <a:solidFill>
                  <a:schemeClr val="accent1">
                    <a:lumMod val="20000"/>
                    <a:lumOff val="80000"/>
                  </a:schemeClr>
                </a:solidFill>
                <a:effectLst>
                  <a:innerShdw blurRad="69850" dist="43180" dir="5400000">
                    <a:srgbClr val="000000">
                      <a:alpha val="65000"/>
                    </a:srgbClr>
                  </a:innerShdw>
                </a:effectLst>
              </a:rPr>
              <a:t>breif</a:t>
            </a:r>
            <a:r>
              <a:rPr lang="en-US" b="1" dirty="0" smtClean="0">
                <a:ln w="1905"/>
                <a:solidFill>
                  <a:schemeClr val="accent1">
                    <a:lumMod val="20000"/>
                    <a:lumOff val="80000"/>
                  </a:schemeClr>
                </a:solidFill>
                <a:effectLst>
                  <a:innerShdw blurRad="69850" dist="43180" dir="5400000">
                    <a:srgbClr val="000000">
                      <a:alpha val="65000"/>
                    </a:srgbClr>
                  </a:innerShdw>
                </a:effectLst>
              </a:rPr>
              <a:t> description about that particular paint</a:t>
            </a:r>
            <a:endParaRPr lang="en-US" b="1" dirty="0">
              <a:ln w="1905"/>
              <a:solidFill>
                <a:schemeClr val="accent1">
                  <a:lumMod val="20000"/>
                  <a:lumOff val="8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6620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 y="101601"/>
            <a:ext cx="8256236" cy="48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7596" y="5066605"/>
            <a:ext cx="8453120" cy="1200329"/>
          </a:xfrm>
          <a:prstGeom prst="rect">
            <a:avLst/>
          </a:prstGeom>
          <a:noFill/>
        </p:spPr>
        <p:txBody>
          <a:bodyPr wrap="square" lIns="91440" tIns="45720" rIns="91440" bIns="45720">
            <a:spAutoFit/>
          </a:bodyPr>
          <a:lstStyle/>
          <a:p>
            <a:pPr algn="ctr"/>
            <a:r>
              <a:rPr lang="en-US" b="1" dirty="0" smtClean="0">
                <a:ln w="1905"/>
                <a:solidFill>
                  <a:schemeClr val="accent1">
                    <a:lumMod val="20000"/>
                    <a:lumOff val="80000"/>
                  </a:schemeClr>
                </a:solidFill>
                <a:effectLst>
                  <a:innerShdw blurRad="69850" dist="43180" dir="5400000">
                    <a:srgbClr val="000000">
                      <a:alpha val="65000"/>
                    </a:srgbClr>
                  </a:innerShdw>
                </a:effectLst>
              </a:rPr>
              <a:t>On clicking on the view block present on each of the following paints description you would be provided with a zoomed image of that </a:t>
            </a:r>
            <a:r>
              <a:rPr lang="en-US" b="1" dirty="0" err="1" smtClean="0">
                <a:ln w="1905"/>
                <a:solidFill>
                  <a:schemeClr val="accent1">
                    <a:lumMod val="20000"/>
                    <a:lumOff val="80000"/>
                  </a:schemeClr>
                </a:solidFill>
                <a:effectLst>
                  <a:innerShdw blurRad="69850" dist="43180" dir="5400000">
                    <a:srgbClr val="000000">
                      <a:alpha val="65000"/>
                    </a:srgbClr>
                  </a:innerShdw>
                </a:effectLst>
              </a:rPr>
              <a:t>paricular</a:t>
            </a:r>
            <a:r>
              <a:rPr lang="en-US" b="1" dirty="0" smtClean="0">
                <a:ln w="1905"/>
                <a:solidFill>
                  <a:schemeClr val="accent1">
                    <a:lumMod val="20000"/>
                    <a:lumOff val="80000"/>
                  </a:schemeClr>
                </a:solidFill>
                <a:effectLst>
                  <a:innerShdw blurRad="69850" dist="43180" dir="5400000">
                    <a:srgbClr val="000000">
                      <a:alpha val="65000"/>
                    </a:srgbClr>
                  </a:innerShdw>
                </a:effectLst>
              </a:rPr>
              <a:t> paint</a:t>
            </a:r>
            <a:endParaRPr lang="en-US" b="1" cap="none" spc="0" dirty="0">
              <a:ln w="1905"/>
              <a:solidFill>
                <a:schemeClr val="accent1">
                  <a:lumMod val="20000"/>
                  <a:lumOff val="8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594465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en-GB" altLang="en-US" dirty="0" smtClean="0"/>
              <a:t>About  Company    </a:t>
            </a:r>
            <a:endParaRPr lang="en-US" altLang="en-US" dirty="0" smtClean="0"/>
          </a:p>
        </p:txBody>
      </p:sp>
      <p:sp>
        <p:nvSpPr>
          <p:cNvPr id="6147" name="Rectangle 3"/>
          <p:cNvSpPr>
            <a:spLocks noGrp="1" noChangeArrowheads="1"/>
          </p:cNvSpPr>
          <p:nvPr>
            <p:ph type="body" idx="1"/>
          </p:nvPr>
        </p:nvSpPr>
        <p:spPr>
          <a:xfrm>
            <a:off x="694267" y="1837265"/>
            <a:ext cx="7772400" cy="4792133"/>
          </a:xfrm>
        </p:spPr>
        <p:txBody>
          <a:bodyPr/>
          <a:lstStyle/>
          <a:p>
            <a:pPr marL="0" indent="0">
              <a:buNone/>
            </a:pPr>
            <a:r>
              <a:rPr lang="en-IN" sz="1800" dirty="0"/>
              <a:t>Mayur International is a paint retailing and selling company in India, offering Paints at </a:t>
            </a:r>
            <a:r>
              <a:rPr lang="en-IN" sz="1800" dirty="0" smtClean="0"/>
              <a:t>lowest </a:t>
            </a:r>
            <a:r>
              <a:rPr lang="en-IN" sz="1800" dirty="0"/>
              <a:t>possible prices as it deals with many paint companies directly. Mayur International has also been expanding its service presence in hardware tools also.</a:t>
            </a:r>
            <a:endParaRPr lang="en-US" sz="1800" dirty="0"/>
          </a:p>
          <a:p>
            <a:pPr marL="0" indent="0">
              <a:buNone/>
            </a:pPr>
            <a:r>
              <a:rPr lang="en-IN" sz="1800" dirty="0"/>
              <a:t> Since its inception on November 16, 2002, Mayur International has been a frontrunner in pro in providing it’s customers with best quality paints.</a:t>
            </a:r>
            <a:endParaRPr lang="en-US" sz="1800" dirty="0"/>
          </a:p>
          <a:p>
            <a:pPr marL="0" indent="0">
              <a:buNone/>
            </a:pPr>
            <a:r>
              <a:rPr lang="en-IN" sz="1800" dirty="0"/>
              <a:t>Mayur International’s vision is that each and every individual will make its special place a </a:t>
            </a:r>
            <a:r>
              <a:rPr lang="en-IN" sz="1800" dirty="0" err="1"/>
              <a:t>beutifull</a:t>
            </a:r>
            <a:r>
              <a:rPr lang="en-IN" sz="1800" dirty="0"/>
              <a:t> one with best quality paints. Over the last decade, Mayur International continues to bring the benefits to it’s customers at many levels. Mayur International’s mission is to deliver paints  at cheapest level to its customers and they also provide </a:t>
            </a:r>
            <a:r>
              <a:rPr lang="en-IN" sz="1800" dirty="0" err="1"/>
              <a:t>color</a:t>
            </a:r>
            <a:r>
              <a:rPr lang="en-IN" sz="1800" dirty="0"/>
              <a:t> experts to decide which </a:t>
            </a:r>
            <a:r>
              <a:rPr lang="en-IN" sz="1800" dirty="0" err="1"/>
              <a:t>color</a:t>
            </a:r>
            <a:r>
              <a:rPr lang="en-IN" sz="1800" dirty="0"/>
              <a:t> and texture suits best to a individual’s place.</a:t>
            </a:r>
            <a:endParaRPr lang="en-US" sz="1800" dirty="0"/>
          </a:p>
          <a:p>
            <a:pPr marL="0" indent="0">
              <a:buNone/>
            </a:pPr>
            <a:r>
              <a:rPr lang="en-IN" sz="1800" dirty="0"/>
              <a:t>Mayur International’s office is at 9, Block A-2, DDA </a:t>
            </a:r>
            <a:r>
              <a:rPr lang="en-IN" sz="1800" dirty="0" err="1"/>
              <a:t>Soceity</a:t>
            </a:r>
            <a:r>
              <a:rPr lang="en-IN" sz="1800" dirty="0"/>
              <a:t>, </a:t>
            </a:r>
            <a:r>
              <a:rPr lang="en-IN" sz="1800" dirty="0" err="1"/>
              <a:t>Paschim</a:t>
            </a:r>
            <a:r>
              <a:rPr lang="en-IN" sz="1800" dirty="0"/>
              <a:t> </a:t>
            </a:r>
            <a:r>
              <a:rPr lang="en-IN" sz="1800" dirty="0" err="1"/>
              <a:t>Vihar</a:t>
            </a:r>
            <a:r>
              <a:rPr lang="en-IN" sz="1800" dirty="0"/>
              <a:t>, New Delhi-110063. </a:t>
            </a:r>
            <a:endParaRPr lang="en-US" sz="1800" dirty="0"/>
          </a:p>
          <a:p>
            <a:pPr marL="0" indent="0" eaLnBrk="1" hangingPunct="1">
              <a:buNone/>
            </a:pPr>
            <a:endParaRPr lang="en-US" altLang="en-US" dirty="0" smtClean="0"/>
          </a:p>
        </p:txBody>
      </p:sp>
      <p:pic>
        <p:nvPicPr>
          <p:cNvPr id="13314" name="Picture 2" descr="C:\Users\RISHABH-PC\Desktop\proj\images\portfolio\recent\item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11241">
            <a:off x="304107" y="304801"/>
            <a:ext cx="1727893" cy="1309726"/>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RISHABH-PC\Desktop\proj\images\portfolio\recent\item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40248">
            <a:off x="6841956" y="278728"/>
            <a:ext cx="1971844" cy="1494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CONTACT US PAGE</a:t>
            </a:r>
            <a:endParaRPr lang="en-US" dirty="0"/>
          </a:p>
        </p:txBody>
      </p:sp>
      <p:pic>
        <p:nvPicPr>
          <p:cNvPr id="2048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82600" y="1504250"/>
            <a:ext cx="7772400" cy="353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33950" y="5334615"/>
            <a:ext cx="8444290" cy="1200329"/>
          </a:xfrm>
          <a:prstGeom prst="rect">
            <a:avLst/>
          </a:prstGeom>
          <a:noFill/>
        </p:spPr>
        <p:txBody>
          <a:bodyPr wrap="square" lIns="91440" tIns="45720" rIns="91440" bIns="45720">
            <a:spAutoFit/>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This is the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adress</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section of the contact us page here I used an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iframe</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for showing the location of the company’s office and for that I have used the google maps API</a:t>
            </a:r>
            <a:endParaRPr lang="en-US"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568961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3" y="233679"/>
            <a:ext cx="8837118" cy="347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16560" y="4105254"/>
            <a:ext cx="8138160" cy="2246769"/>
          </a:xfrm>
          <a:prstGeom prst="rect">
            <a:avLst/>
          </a:prstGeom>
          <a:noFill/>
        </p:spPr>
        <p:txBody>
          <a:bodyPr wrap="square" lIns="91440" tIns="45720" rIns="91440" bIns="45720">
            <a:spAutoFit/>
          </a:bodyPr>
          <a:lstStyle/>
          <a:p>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This is the Message section of the contact us page .</a:t>
            </a:r>
          </a:p>
          <a:p>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 this section I used </a:t>
            </a:r>
            <a:r>
              <a:rPr lang="en-US" sz="28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php</a:t>
            </a: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which will send an email from the company’s email id that they have received their message and would reply to them as soon as possible.</a:t>
            </a:r>
            <a:endParaRPr lang="en-US" sz="2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329279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work on and Improve On</a:t>
            </a:r>
            <a:endParaRPr lang="en-US" dirty="0"/>
          </a:p>
        </p:txBody>
      </p:sp>
      <p:sp>
        <p:nvSpPr>
          <p:cNvPr id="3" name="Content Placeholder 2"/>
          <p:cNvSpPr>
            <a:spLocks noGrp="1"/>
          </p:cNvSpPr>
          <p:nvPr>
            <p:ph idx="1"/>
          </p:nvPr>
        </p:nvSpPr>
        <p:spPr>
          <a:xfrm>
            <a:off x="685800" y="1981200"/>
            <a:ext cx="7772400" cy="4531360"/>
          </a:xfrm>
        </p:spPr>
        <p:txBody>
          <a:bodyPr/>
          <a:lstStyle/>
          <a:p>
            <a:r>
              <a:rPr lang="en-US" dirty="0" smtClean="0"/>
              <a:t>Would be adding a blog page where the company’s blogger can quote on.</a:t>
            </a:r>
          </a:p>
          <a:p>
            <a:r>
              <a:rPr lang="en-US" dirty="0" smtClean="0"/>
              <a:t>For </a:t>
            </a:r>
            <a:r>
              <a:rPr lang="en-US" dirty="0" err="1" smtClean="0"/>
              <a:t>that,I</a:t>
            </a:r>
            <a:r>
              <a:rPr lang="en-US" dirty="0" smtClean="0"/>
              <a:t> also need to learn and use more </a:t>
            </a:r>
            <a:r>
              <a:rPr lang="en-US" dirty="0" err="1" smtClean="0"/>
              <a:t>php</a:t>
            </a:r>
            <a:r>
              <a:rPr lang="en-US" dirty="0" smtClean="0"/>
              <a:t> for making a log on page for the bloggers of the company.</a:t>
            </a:r>
          </a:p>
          <a:p>
            <a:r>
              <a:rPr lang="en-US" dirty="0" smtClean="0"/>
              <a:t>And for that, I also would have to learn about various tricks used by hackers like </a:t>
            </a:r>
            <a:r>
              <a:rPr lang="en-US" dirty="0" err="1" smtClean="0"/>
              <a:t>sql</a:t>
            </a:r>
            <a:r>
              <a:rPr lang="en-US" dirty="0" smtClean="0"/>
              <a:t> injection and how to counter them using </a:t>
            </a:r>
            <a:r>
              <a:rPr lang="en-US" dirty="0" err="1" smtClean="0"/>
              <a:t>php</a:t>
            </a:r>
            <a:r>
              <a:rPr lang="en-US" dirty="0" smtClean="0"/>
              <a:t>.</a:t>
            </a:r>
          </a:p>
          <a:p>
            <a:r>
              <a:rPr lang="en-US" dirty="0" smtClean="0"/>
              <a:t>I would also add more pages and animations to the website as per the company’s need.</a:t>
            </a:r>
          </a:p>
          <a:p>
            <a:endParaRPr lang="en-US" dirty="0"/>
          </a:p>
        </p:txBody>
      </p:sp>
    </p:spTree>
    <p:extLst>
      <p:ext uri="{BB962C8B-B14F-4D97-AF65-F5344CB8AC3E}">
        <p14:creationId xmlns:p14="http://schemas.microsoft.com/office/powerpoint/2010/main" val="37310951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a:xfrm>
            <a:off x="694267" y="1913467"/>
            <a:ext cx="7772400" cy="4724400"/>
          </a:xfrm>
        </p:spPr>
        <p:txBody>
          <a:bodyPr/>
          <a:lstStyle/>
          <a:p>
            <a:pPr marL="0" indent="0">
              <a:buNone/>
            </a:pPr>
            <a:r>
              <a:rPr lang="en-IN" sz="2000" dirty="0"/>
              <a:t>This website will help a user to know about the company’s vision and gives a brief about the product’s it deals with. If user visits this website he would given a brief about different paints that Mayur International deals with and would get to know about it’s employers and employees. This website uses html , css, </a:t>
            </a:r>
            <a:r>
              <a:rPr lang="en-IN" sz="2000" dirty="0" smtClean="0"/>
              <a:t>JavaScript, Jquery </a:t>
            </a:r>
            <a:r>
              <a:rPr lang="en-IN" sz="2000" dirty="0"/>
              <a:t>,php , json, bootstrap and various other libraries and api’s for various purposes.  It is a dynamic and responsive website that can be used at any platform and various screen types and dimensions. I have made an attempt to make it user friendly. There is an option in its contact us page that will help the user to quote a question or a query to the company and they will get a mail instantly that the company will answer to them soon. </a:t>
            </a:r>
            <a:endParaRPr lang="en-US" sz="2000" dirty="0"/>
          </a:p>
          <a:p>
            <a:pPr marL="0" indent="0">
              <a:buNone/>
            </a:pPr>
            <a:endParaRPr lang="en-US" dirty="0"/>
          </a:p>
        </p:txBody>
      </p:sp>
    </p:spTree>
    <p:extLst>
      <p:ext uri="{BB962C8B-B14F-4D97-AF65-F5344CB8AC3E}">
        <p14:creationId xmlns:p14="http://schemas.microsoft.com/office/powerpoint/2010/main" val="4120426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539750" y="1268413"/>
            <a:ext cx="8208963" cy="5329237"/>
          </a:xfrm>
          <a:prstGeom prst="rect">
            <a:avLst/>
          </a:prstGeom>
          <a:noFill/>
          <a:ln>
            <a:noFill/>
          </a:ln>
          <a:effectLst/>
          <a:extLst>
            <a:ext uri="{909E8E84-426E-40DD-AFC4-6F175D3DCCD1}">
              <a14:hiddenFill xmlns:a14="http://schemas.microsoft.com/office/drawing/2010/main">
                <a:solidFill>
                  <a:srgbClr val="7FD7FC">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GB" altLang="en-US" dirty="0"/>
          </a:p>
        </p:txBody>
      </p:sp>
      <p:sp>
        <p:nvSpPr>
          <p:cNvPr id="20484" name="Text Box 4"/>
          <p:cNvSpPr txBox="1">
            <a:spLocks noChangeArrowheads="1"/>
          </p:cNvSpPr>
          <p:nvPr/>
        </p:nvSpPr>
        <p:spPr bwMode="auto">
          <a:xfrm>
            <a:off x="1150938" y="1463675"/>
            <a:ext cx="69500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en-US" sz="2000" b="1" dirty="0" smtClean="0">
                <a:latin typeface="Arial" panose="020B0604020202020204" pitchFamily="34" charset="0"/>
                <a:cs typeface="Arial" panose="020B0604020202020204" pitchFamily="34" charset="0"/>
              </a:rPr>
              <a:t>.</a:t>
            </a:r>
            <a:endParaRPr lang="en-GB" altLang="en-US" sz="2000" b="1" dirty="0">
              <a:latin typeface="Arial" panose="020B0604020202020204" pitchFamily="34" charset="0"/>
              <a:cs typeface="Arial" panose="020B0604020202020204" pitchFamily="34" charset="0"/>
            </a:endParaRPr>
          </a:p>
        </p:txBody>
      </p:sp>
      <p:sp>
        <p:nvSpPr>
          <p:cNvPr id="2" name="Rectangle 1"/>
          <p:cNvSpPr/>
          <p:nvPr/>
        </p:nvSpPr>
        <p:spPr>
          <a:xfrm rot="21095487">
            <a:off x="651330" y="1834724"/>
            <a:ext cx="7265953" cy="3046988"/>
          </a:xfrm>
          <a:prstGeom prst="rect">
            <a:avLst/>
          </a:prstGeom>
          <a:noFill/>
        </p:spPr>
        <p:txBody>
          <a:bodyPr wrap="square" lIns="91440" tIns="45720" rIns="91440" bIns="45720">
            <a:spAutoFit/>
          </a:bodyPr>
          <a:lstStyle/>
          <a:p>
            <a:pPr algn="ctr"/>
            <a:r>
              <a:rPr lang="en-US" sz="9600" b="1" cap="none" spc="0" dirty="0" smtClean="0">
                <a:ln w="1905"/>
                <a:solidFill>
                  <a:srgbClr val="92D050"/>
                </a:solidFill>
                <a:effectLst>
                  <a:innerShdw blurRad="69850" dist="43180" dir="5400000">
                    <a:srgbClr val="000000">
                      <a:alpha val="65000"/>
                    </a:srgbClr>
                  </a:innerShdw>
                </a:effectLst>
              </a:rPr>
              <a:t>THANK  YOU</a:t>
            </a:r>
            <a:endParaRPr lang="en-US" sz="9600" b="1" cap="none" spc="0" dirty="0">
              <a:ln w="1905"/>
              <a:solidFill>
                <a:srgbClr val="92D050"/>
              </a:solidFill>
              <a:effectLst>
                <a:innerShdw blurRad="69850" dist="43180" dir="5400000">
                  <a:srgbClr val="000000">
                    <a:alpha val="65000"/>
                  </a:srgbClr>
                </a:innerShdw>
              </a:effectLst>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About the Project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73542688"/>
              </p:ext>
            </p:extLst>
          </p:nvPr>
        </p:nvGraphicFramePr>
        <p:xfrm>
          <a:off x="685800" y="1981200"/>
          <a:ext cx="7772400" cy="4744720"/>
        </p:xfrm>
        <a:graphic>
          <a:graphicData uri="http://schemas.openxmlformats.org/drawingml/2006/table">
            <a:tbl>
              <a:tblPr firstRow="1" bandRow="1">
                <a:tableStyleId>{5C22544A-7EE6-4342-B048-85BDC9FD1C3A}</a:tableStyleId>
              </a:tblPr>
              <a:tblGrid>
                <a:gridCol w="2777067"/>
                <a:gridCol w="4995333"/>
              </a:tblGrid>
              <a:tr h="889000">
                <a:tc>
                  <a:txBody>
                    <a:bodyPr/>
                    <a:lstStyle/>
                    <a:p>
                      <a:r>
                        <a:rPr lang="en-US" sz="3200" b="1" u="sng" dirty="0" smtClean="0">
                          <a:solidFill>
                            <a:schemeClr val="bg1"/>
                          </a:solidFill>
                        </a:rPr>
                        <a:t>TITLE</a:t>
                      </a:r>
                      <a:endParaRPr lang="en-US" sz="3200" b="1" u="sng" dirty="0">
                        <a:solidFill>
                          <a:schemeClr val="bg1"/>
                        </a:solidFill>
                      </a:endParaRPr>
                    </a:p>
                  </a:txBody>
                  <a:tcPr/>
                </a:tc>
                <a:tc>
                  <a:txBody>
                    <a:bodyPr/>
                    <a:lstStyle/>
                    <a:p>
                      <a:r>
                        <a:rPr lang="en-US" sz="2400" dirty="0" smtClean="0"/>
                        <a:t>Mayur</a:t>
                      </a:r>
                      <a:r>
                        <a:rPr lang="en-US" sz="2400" baseline="0" dirty="0" smtClean="0"/>
                        <a:t> Paints Website </a:t>
                      </a:r>
                      <a:endParaRPr lang="en-US" sz="2400" dirty="0"/>
                    </a:p>
                  </a:txBody>
                  <a:tcPr/>
                </a:tc>
              </a:tr>
              <a:tr h="889000">
                <a:tc>
                  <a:txBody>
                    <a:bodyPr/>
                    <a:lstStyle/>
                    <a:p>
                      <a:r>
                        <a:rPr lang="en-US" sz="3200" b="1" dirty="0" smtClean="0">
                          <a:solidFill>
                            <a:schemeClr val="accent1">
                              <a:lumMod val="75000"/>
                            </a:schemeClr>
                          </a:solidFill>
                        </a:rPr>
                        <a:t>Objective</a:t>
                      </a:r>
                      <a:endParaRPr lang="en-US" sz="3200" b="1" dirty="0">
                        <a:solidFill>
                          <a:schemeClr val="accent1">
                            <a:lumMod val="75000"/>
                          </a:schemeClr>
                        </a:solidFill>
                      </a:endParaRPr>
                    </a:p>
                  </a:txBody>
                  <a:tcPr/>
                </a:tc>
                <a:tc>
                  <a:txBody>
                    <a:bodyPr/>
                    <a:lstStyle/>
                    <a:p>
                      <a:r>
                        <a:rPr lang="en-US" sz="2400" b="1" dirty="0" smtClean="0">
                          <a:solidFill>
                            <a:schemeClr val="bg2">
                              <a:lumMod val="50000"/>
                            </a:schemeClr>
                          </a:solidFill>
                        </a:rPr>
                        <a:t>To</a:t>
                      </a:r>
                      <a:r>
                        <a:rPr lang="en-US" sz="2400" b="1" baseline="0" dirty="0" smtClean="0">
                          <a:solidFill>
                            <a:schemeClr val="bg2">
                              <a:lumMod val="50000"/>
                            </a:schemeClr>
                          </a:solidFill>
                        </a:rPr>
                        <a:t> make a dynamic user friendly website for it’s user</a:t>
                      </a:r>
                      <a:endParaRPr lang="en-US" sz="2400" b="1" dirty="0">
                        <a:solidFill>
                          <a:schemeClr val="bg2">
                            <a:lumMod val="50000"/>
                          </a:schemeClr>
                        </a:solidFill>
                      </a:endParaRPr>
                    </a:p>
                  </a:txBody>
                  <a:tcPr/>
                </a:tc>
              </a:tr>
              <a:tr h="889000">
                <a:tc>
                  <a:txBody>
                    <a:bodyPr/>
                    <a:lstStyle/>
                    <a:p>
                      <a:r>
                        <a:rPr lang="en-US" sz="3200" b="1" dirty="0" smtClean="0">
                          <a:solidFill>
                            <a:schemeClr val="accent1">
                              <a:lumMod val="75000"/>
                            </a:schemeClr>
                          </a:solidFill>
                        </a:rPr>
                        <a:t>Front End</a:t>
                      </a:r>
                      <a:endParaRPr lang="en-US" sz="3200" b="1" dirty="0">
                        <a:solidFill>
                          <a:schemeClr val="accent1">
                            <a:lumMod val="75000"/>
                          </a:schemeClr>
                        </a:solidFill>
                      </a:endParaRPr>
                    </a:p>
                  </a:txBody>
                  <a:tcPr/>
                </a:tc>
                <a:tc>
                  <a:txBody>
                    <a:bodyPr/>
                    <a:lstStyle/>
                    <a:p>
                      <a:r>
                        <a:rPr lang="en-US" sz="2400" b="1" dirty="0" smtClean="0">
                          <a:solidFill>
                            <a:schemeClr val="bg2">
                              <a:lumMod val="50000"/>
                            </a:schemeClr>
                          </a:solidFill>
                        </a:rPr>
                        <a:t>HTML , CSS , JavaScript , Jquery, Bootstrap</a:t>
                      </a:r>
                      <a:endParaRPr lang="en-US" sz="2400" b="1" dirty="0">
                        <a:solidFill>
                          <a:schemeClr val="bg2">
                            <a:lumMod val="50000"/>
                          </a:schemeClr>
                        </a:solidFill>
                      </a:endParaRPr>
                    </a:p>
                  </a:txBody>
                  <a:tcPr/>
                </a:tc>
              </a:tr>
              <a:tr h="889000">
                <a:tc>
                  <a:txBody>
                    <a:bodyPr/>
                    <a:lstStyle/>
                    <a:p>
                      <a:r>
                        <a:rPr lang="en-US" sz="3200" b="1" dirty="0" smtClean="0">
                          <a:solidFill>
                            <a:schemeClr val="accent1">
                              <a:lumMod val="75000"/>
                            </a:schemeClr>
                          </a:solidFill>
                        </a:rPr>
                        <a:t>Back End</a:t>
                      </a:r>
                      <a:endParaRPr lang="en-US" sz="3200" b="1" dirty="0">
                        <a:solidFill>
                          <a:schemeClr val="accent1">
                            <a:lumMod val="75000"/>
                          </a:schemeClr>
                        </a:solidFill>
                      </a:endParaRPr>
                    </a:p>
                  </a:txBody>
                  <a:tcPr/>
                </a:tc>
                <a:tc>
                  <a:txBody>
                    <a:bodyPr/>
                    <a:lstStyle/>
                    <a:p>
                      <a:r>
                        <a:rPr lang="en-US" sz="2400" b="1" dirty="0" smtClean="0">
                          <a:solidFill>
                            <a:schemeClr val="bg2">
                              <a:lumMod val="50000"/>
                            </a:schemeClr>
                          </a:solidFill>
                        </a:rPr>
                        <a:t>PHP</a:t>
                      </a:r>
                      <a:endParaRPr lang="en-US" sz="2400" b="1" dirty="0">
                        <a:solidFill>
                          <a:schemeClr val="bg2">
                            <a:lumMod val="50000"/>
                          </a:schemeClr>
                        </a:solidFill>
                      </a:endParaRPr>
                    </a:p>
                  </a:txBody>
                  <a:tcPr/>
                </a:tc>
              </a:tr>
              <a:tr h="889000">
                <a:tc>
                  <a:txBody>
                    <a:bodyPr/>
                    <a:lstStyle/>
                    <a:p>
                      <a:r>
                        <a:rPr lang="en-US" sz="3200" b="1" dirty="0" smtClean="0">
                          <a:solidFill>
                            <a:schemeClr val="accent1">
                              <a:lumMod val="75000"/>
                            </a:schemeClr>
                          </a:solidFill>
                        </a:rPr>
                        <a:t>Platform</a:t>
                      </a:r>
                      <a:endParaRPr lang="en-US" sz="3200" b="1" dirty="0">
                        <a:solidFill>
                          <a:schemeClr val="accent1">
                            <a:lumMod val="75000"/>
                          </a:schemeClr>
                        </a:solidFill>
                      </a:endParaRPr>
                    </a:p>
                  </a:txBody>
                  <a:tcPr/>
                </a:tc>
                <a:tc>
                  <a:txBody>
                    <a:bodyPr/>
                    <a:lstStyle/>
                    <a:p>
                      <a:r>
                        <a:rPr lang="en-US" sz="2400" b="1" dirty="0" smtClean="0">
                          <a:solidFill>
                            <a:schemeClr val="bg2">
                              <a:lumMod val="50000"/>
                            </a:schemeClr>
                          </a:solidFill>
                        </a:rPr>
                        <a:t>Sublime Text, Brackets</a:t>
                      </a:r>
                      <a:endParaRPr lang="en-US" sz="2400" b="1" dirty="0">
                        <a:solidFill>
                          <a:schemeClr val="bg2">
                            <a:lumMod val="50000"/>
                          </a:schemeClr>
                        </a:solidFill>
                      </a:endParaRPr>
                    </a:p>
                  </a:txBody>
                  <a:tcPr/>
                </a:tc>
              </a:tr>
            </a:tbl>
          </a:graphicData>
        </a:graphic>
      </p:graphicFrame>
    </p:spTree>
    <p:extLst>
      <p:ext uri="{BB962C8B-B14F-4D97-AF65-F5344CB8AC3E}">
        <p14:creationId xmlns:p14="http://schemas.microsoft.com/office/powerpoint/2010/main" val="4203202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smtClean="0"/>
              <a:t>Languages, </a:t>
            </a:r>
            <a:r>
              <a:rPr lang="en-US" dirty="0" smtClean="0"/>
              <a:t>I learned And Used</a:t>
            </a:r>
            <a:endParaRPr lang="en-US" dirty="0"/>
          </a:p>
        </p:txBody>
      </p:sp>
      <p:sp>
        <p:nvSpPr>
          <p:cNvPr id="3" name="Content Placeholder 2"/>
          <p:cNvSpPr>
            <a:spLocks noGrp="1"/>
          </p:cNvSpPr>
          <p:nvPr>
            <p:ph idx="1"/>
          </p:nvPr>
        </p:nvSpPr>
        <p:spPr>
          <a:xfrm>
            <a:off x="685800" y="1981200"/>
            <a:ext cx="7772400" cy="4657344"/>
          </a:xfrm>
        </p:spPr>
        <p:txBody>
          <a:bodyPr/>
          <a:lstStyle/>
          <a:p>
            <a:r>
              <a:rPr lang="en-US" sz="3600" dirty="0" smtClean="0"/>
              <a:t>HTML</a:t>
            </a:r>
          </a:p>
          <a:p>
            <a:r>
              <a:rPr lang="en-US" sz="3600" dirty="0" smtClean="0"/>
              <a:t>CSS</a:t>
            </a:r>
            <a:endParaRPr lang="en-US" sz="3600" dirty="0" smtClean="0"/>
          </a:p>
          <a:p>
            <a:r>
              <a:rPr lang="en-US" sz="3600" dirty="0" smtClean="0"/>
              <a:t>JAVASCRIPT</a:t>
            </a:r>
            <a:endParaRPr lang="en-US" sz="3600" dirty="0" smtClean="0"/>
          </a:p>
          <a:p>
            <a:r>
              <a:rPr lang="en-US" sz="3600" dirty="0" smtClean="0"/>
              <a:t>PHP</a:t>
            </a:r>
            <a:endParaRPr lang="en-US" sz="3600" dirty="0" smtClean="0"/>
          </a:p>
          <a:p>
            <a:endParaRPr lang="en-US" dirty="0"/>
          </a:p>
        </p:txBody>
      </p:sp>
      <p:pic>
        <p:nvPicPr>
          <p:cNvPr id="17410" name="Picture 2" descr="C:\Users\RISHABH-PC\Desktop\imagesssss\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904" y="1989583"/>
            <a:ext cx="3065526" cy="178822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Users\RISHABH-PC\Desktop\imagesssss\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551" y="4533138"/>
            <a:ext cx="4117467"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RISHABH-PC\Desktop\imagesssss\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848" y="4533138"/>
            <a:ext cx="1568958"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03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21023997">
            <a:off x="1427" y="2875002"/>
            <a:ext cx="9141157" cy="1107996"/>
          </a:xfrm>
          <a:prstGeom prst="rect">
            <a:avLst/>
          </a:prstGeom>
          <a:noFill/>
        </p:spPr>
        <p:txBody>
          <a:bodyPr wrap="none" lIns="91440" tIns="45720" rIns="91440" bIns="45720">
            <a:spAutoFit/>
          </a:bodyPr>
          <a:lstStyle/>
          <a:p>
            <a:pPr algn="ctr"/>
            <a:r>
              <a:rPr lang="en-US" sz="6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Features Of The Website</a:t>
            </a:r>
            <a:endParaRPr lang="en-US" sz="6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672211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WEB DESIGNING</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59600" y="1127760"/>
            <a:ext cx="208757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414" y="1361440"/>
            <a:ext cx="2994155" cy="363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8" y="1361440"/>
            <a:ext cx="2600325" cy="376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5789" y="5127922"/>
            <a:ext cx="8726428" cy="1754326"/>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Used Bootstrap and media</a:t>
            </a:r>
          </a:p>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tags for different screen sizes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779827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SOME MORE FEATURES…..</a:t>
            </a:r>
            <a:endParaRPr lang="en-US" dirty="0"/>
          </a:p>
        </p:txBody>
      </p:sp>
      <p:sp>
        <p:nvSpPr>
          <p:cNvPr id="7" name="Content Placeholder 6"/>
          <p:cNvSpPr>
            <a:spLocks noGrp="1"/>
          </p:cNvSpPr>
          <p:nvPr>
            <p:ph idx="1"/>
          </p:nvPr>
        </p:nvSpPr>
        <p:spPr/>
        <p:txBody>
          <a:bodyPr/>
          <a:lstStyle/>
          <a:p>
            <a:r>
              <a:rPr lang="en-US" dirty="0" smtClean="0"/>
              <a:t>Smooth Scrolling</a:t>
            </a:r>
          </a:p>
          <a:p>
            <a:r>
              <a:rPr lang="en-US" dirty="0" smtClean="0"/>
              <a:t>User Friendly</a:t>
            </a:r>
          </a:p>
          <a:p>
            <a:r>
              <a:rPr lang="en-US" dirty="0" smtClean="0"/>
              <a:t>Faster to load</a:t>
            </a:r>
          </a:p>
          <a:p>
            <a:r>
              <a:rPr lang="en-US" dirty="0" smtClean="0"/>
              <a:t>Various Animations Used</a:t>
            </a:r>
            <a:endParaRPr lang="en-US" dirty="0"/>
          </a:p>
        </p:txBody>
      </p:sp>
      <p:pic>
        <p:nvPicPr>
          <p:cNvPr id="2050" name="Picture 2" descr="C:\Users\RISHABH-PC\Desktop\imagesssss\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57675">
            <a:off x="4800984" y="4175759"/>
            <a:ext cx="428625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RISHABH-PC\Desktop\imagesssss\1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 y="3875690"/>
            <a:ext cx="4387850" cy="271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595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API’s Used</a:t>
            </a:r>
            <a:endParaRPr lang="en-US" dirty="0"/>
          </a:p>
        </p:txBody>
      </p:sp>
      <p:sp>
        <p:nvSpPr>
          <p:cNvPr id="3" name="Content Placeholder 2"/>
          <p:cNvSpPr>
            <a:spLocks noGrp="1"/>
          </p:cNvSpPr>
          <p:nvPr>
            <p:ph idx="1"/>
          </p:nvPr>
        </p:nvSpPr>
        <p:spPr>
          <a:xfrm>
            <a:off x="797560" y="1828800"/>
            <a:ext cx="7772400" cy="1889760"/>
          </a:xfrm>
        </p:spPr>
        <p:txBody>
          <a:bodyPr/>
          <a:lstStyle/>
          <a:p>
            <a:r>
              <a:rPr lang="en-US" dirty="0"/>
              <a:t>G</a:t>
            </a:r>
            <a:r>
              <a:rPr lang="en-US" dirty="0" smtClean="0"/>
              <a:t>oogle </a:t>
            </a:r>
            <a:r>
              <a:rPr lang="en-US" dirty="0" smtClean="0"/>
              <a:t>API’s i.e., maps and </a:t>
            </a:r>
            <a:r>
              <a:rPr lang="en-US" dirty="0" smtClean="0"/>
              <a:t>fonts</a:t>
            </a:r>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3074" name="Picture 2" descr="C:\Users\RISHABH-PC\Desktop\imagesssss\9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8144" y="3870960"/>
            <a:ext cx="3525176" cy="29870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RISHABH-PC\Desktop\imagesssss\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35" y="3098800"/>
            <a:ext cx="4026682" cy="226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720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LIBRARIES USED</a:t>
            </a:r>
            <a:endParaRPr lang="en-US" dirty="0"/>
          </a:p>
        </p:txBody>
      </p:sp>
      <p:sp>
        <p:nvSpPr>
          <p:cNvPr id="3" name="Content Placeholder 2"/>
          <p:cNvSpPr>
            <a:spLocks noGrp="1"/>
          </p:cNvSpPr>
          <p:nvPr>
            <p:ph idx="1"/>
          </p:nvPr>
        </p:nvSpPr>
        <p:spPr/>
        <p:txBody>
          <a:bodyPr/>
          <a:lstStyle/>
          <a:p>
            <a:r>
              <a:rPr lang="en-US" dirty="0" smtClean="0"/>
              <a:t>BOOTSTRAP</a:t>
            </a:r>
          </a:p>
          <a:p>
            <a:r>
              <a:rPr lang="en-US" dirty="0" smtClean="0"/>
              <a:t>Wow.js</a:t>
            </a:r>
          </a:p>
          <a:p>
            <a:r>
              <a:rPr lang="en-US" dirty="0" smtClean="0"/>
              <a:t>Animate.css</a:t>
            </a:r>
          </a:p>
          <a:p>
            <a:r>
              <a:rPr lang="en-US" dirty="0" smtClean="0"/>
              <a:t>Font Awesome</a:t>
            </a:r>
          </a:p>
          <a:p>
            <a:r>
              <a:rPr lang="en-US" dirty="0" smtClean="0"/>
              <a:t>Jquery</a:t>
            </a:r>
          </a:p>
          <a:p>
            <a:endParaRPr lang="en-US" dirty="0" smtClean="0"/>
          </a:p>
          <a:p>
            <a:endParaRPr lang="en-US" dirty="0"/>
          </a:p>
        </p:txBody>
      </p:sp>
      <p:pic>
        <p:nvPicPr>
          <p:cNvPr id="4" name="Picture 3" descr="C:\Users\RISHABH-PC\Desktop\imagesssss\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7280" y="1974633"/>
            <a:ext cx="3616960" cy="241888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RISHABH-PC\Desktop\imagesssss\9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80" y="4393516"/>
            <a:ext cx="3190240" cy="23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070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business1">
  <a:themeElements>
    <a:clrScheme name="">
      <a:dk1>
        <a:srgbClr val="FFFFFF"/>
      </a:dk1>
      <a:lt1>
        <a:srgbClr val="FFFFFF"/>
      </a:lt1>
      <a:dk2>
        <a:srgbClr val="FFFFFF"/>
      </a:dk2>
      <a:lt2>
        <a:srgbClr val="808080"/>
      </a:lt2>
      <a:accent1>
        <a:srgbClr val="33CCFF"/>
      </a:accent1>
      <a:accent2>
        <a:srgbClr val="99FF99"/>
      </a:accent2>
      <a:accent3>
        <a:srgbClr val="FFFFFF"/>
      </a:accent3>
      <a:accent4>
        <a:srgbClr val="DADADA"/>
      </a:accent4>
      <a:accent5>
        <a:srgbClr val="ADE2FF"/>
      </a:accent5>
      <a:accent6>
        <a:srgbClr val="8AE78A"/>
      </a:accent6>
      <a:hlink>
        <a:srgbClr val="FFFF99"/>
      </a:hlink>
      <a:folHlink>
        <a:srgbClr val="CCCCFF"/>
      </a:folHlink>
    </a:clrScheme>
    <a:fontScheme name="business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usiness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usiness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usiness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usiness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usine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usine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usine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usiness1 8">
        <a:dk1>
          <a:srgbClr val="808080"/>
        </a:dk1>
        <a:lt1>
          <a:srgbClr val="FFCCFF"/>
        </a:lt1>
        <a:dk2>
          <a:srgbClr val="FFCCCC"/>
        </a:dk2>
        <a:lt2>
          <a:srgbClr val="FFFFFF"/>
        </a:lt2>
        <a:accent1>
          <a:srgbClr val="990066"/>
        </a:accent1>
        <a:accent2>
          <a:srgbClr val="9C001A"/>
        </a:accent2>
        <a:accent3>
          <a:srgbClr val="FFE2E2"/>
        </a:accent3>
        <a:accent4>
          <a:srgbClr val="DAAEDA"/>
        </a:accent4>
        <a:accent5>
          <a:srgbClr val="CAAAB8"/>
        </a:accent5>
        <a:accent6>
          <a:srgbClr val="8D0016"/>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business1</Template>
  <TotalTime>312</TotalTime>
  <Words>626</Words>
  <Application>Microsoft Office PowerPoint</Application>
  <PresentationFormat>On-screen Show (4:3)</PresentationFormat>
  <Paragraphs>78</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business1</vt:lpstr>
      <vt:lpstr>MAYUR PAINTS WEBSITE</vt:lpstr>
      <vt:lpstr>About  Company    </vt:lpstr>
      <vt:lpstr>Brief About the Project</vt:lpstr>
      <vt:lpstr>Languages, I learned And Used</vt:lpstr>
      <vt:lpstr>PowerPoint Presentation</vt:lpstr>
      <vt:lpstr>RESPONSIVE WEB DESIGNING</vt:lpstr>
      <vt:lpstr>SOME MORE FEATURES…..</vt:lpstr>
      <vt:lpstr>API’s Used</vt:lpstr>
      <vt:lpstr>LIBRARIES USED</vt:lpstr>
      <vt:lpstr>Tools Used</vt:lpstr>
      <vt:lpstr>PowerPoint Presentation</vt:lpstr>
      <vt:lpstr>HOME PAGE</vt:lpstr>
      <vt:lpstr>PowerPoint Presentation</vt:lpstr>
      <vt:lpstr>ABOUT US PAGE</vt:lpstr>
      <vt:lpstr>SERVICES PAGE</vt:lpstr>
      <vt:lpstr>PowerPoint Presentation</vt:lpstr>
      <vt:lpstr>PAINTS PAGE</vt:lpstr>
      <vt:lpstr>PowerPoint Presentation</vt:lpstr>
      <vt:lpstr>PowerPoint Presentation</vt:lpstr>
      <vt:lpstr>CONTACT US PAGE</vt:lpstr>
      <vt:lpstr>PowerPoint Presentation</vt:lpstr>
      <vt:lpstr>Things To work on and Improve On</vt:lpstr>
      <vt:lpstr>CONCLUSION</vt:lpstr>
      <vt:lpstr>PowerPoint Presentation</vt:lpstr>
    </vt:vector>
  </TitlesOfParts>
  <Company>Presentation Magazine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1 Template</dc:title>
  <dc:creator>Presentation Magazine</dc:creator>
  <cp:lastModifiedBy>RISHABH-PC</cp:lastModifiedBy>
  <cp:revision>34</cp:revision>
  <dcterms:created xsi:type="dcterms:W3CDTF">2005-01-17T10:29:38Z</dcterms:created>
  <dcterms:modified xsi:type="dcterms:W3CDTF">2016-08-27T05:33:25Z</dcterms:modified>
</cp:coreProperties>
</file>